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94" r:id="rId5"/>
    <p:sldId id="262" r:id="rId6"/>
    <p:sldId id="263" r:id="rId7"/>
    <p:sldId id="264" r:id="rId8"/>
    <p:sldId id="266" r:id="rId9"/>
    <p:sldId id="267" r:id="rId10"/>
    <p:sldId id="268" r:id="rId11"/>
    <p:sldId id="295" r:id="rId12"/>
    <p:sldId id="269" r:id="rId13"/>
    <p:sldId id="270" r:id="rId14"/>
    <p:sldId id="273" r:id="rId15"/>
    <p:sldId id="272" r:id="rId16"/>
    <p:sldId id="271" r:id="rId17"/>
    <p:sldId id="275" r:id="rId18"/>
    <p:sldId id="296" r:id="rId19"/>
    <p:sldId id="277" r:id="rId20"/>
    <p:sldId id="297" r:id="rId21"/>
    <p:sldId id="298" r:id="rId22"/>
    <p:sldId id="280" r:id="rId23"/>
    <p:sldId id="278" r:id="rId24"/>
    <p:sldId id="283" r:id="rId25"/>
    <p:sldId id="284" r:id="rId26"/>
    <p:sldId id="286" r:id="rId27"/>
    <p:sldId id="306" r:id="rId28"/>
    <p:sldId id="305" r:id="rId29"/>
    <p:sldId id="302" r:id="rId30"/>
    <p:sldId id="304" r:id="rId31"/>
    <p:sldId id="303" r:id="rId32"/>
    <p:sldId id="287" r:id="rId33"/>
    <p:sldId id="288" r:id="rId34"/>
    <p:sldId id="301" r:id="rId35"/>
    <p:sldId id="289" r:id="rId36"/>
    <p:sldId id="300" r:id="rId37"/>
    <p:sldId id="291"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941847"/>
            <a:ext cx="9414294" cy="974305"/>
          </a:xfrm>
        </p:spPr>
        <p:txBody>
          <a:bodyPr>
            <a:normAutofit/>
          </a:bodyPr>
          <a:lstStyle/>
          <a:p>
            <a:r>
              <a:rPr lang="en-US" dirty="0"/>
              <a:t>48v to </a:t>
            </a:r>
            <a:r>
              <a:rPr lang="en-US" dirty="0" err="1"/>
              <a:t>Cryo</a:t>
            </a:r>
            <a:r>
              <a:rPr lang="en-US" dirty="0"/>
              <a:t> Board Cable</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D9C1B0D7-2FC1-724F-8F7F-888EFE624226}"/>
              </a:ext>
            </a:extLst>
          </p:cNvPr>
          <p:cNvPicPr>
            <a:picLocks noChangeAspect="1"/>
          </p:cNvPicPr>
          <p:nvPr/>
        </p:nvPicPr>
        <p:blipFill>
          <a:blip r:embed="rId2"/>
          <a:stretch>
            <a:fillRect/>
          </a:stretch>
        </p:blipFill>
        <p:spPr>
          <a:xfrm rot="16200000">
            <a:off x="3250084" y="-21882"/>
            <a:ext cx="5691831" cy="7589108"/>
          </a:xfrm>
          <a:prstGeom prst="rect">
            <a:avLst/>
          </a:prstGeom>
        </p:spPr>
      </p:pic>
      <p:sp>
        <p:nvSpPr>
          <p:cNvPr id="4" name="TextBox 3">
            <a:extLst>
              <a:ext uri="{FF2B5EF4-FFF2-40B4-BE49-F238E27FC236}">
                <a16:creationId xmlns:a16="http://schemas.microsoft.com/office/drawing/2014/main" id="{D7A37591-7EC9-024A-9256-3EFDF1DC852A}"/>
              </a:ext>
            </a:extLst>
          </p:cNvPr>
          <p:cNvSpPr txBox="1"/>
          <p:nvPr/>
        </p:nvSpPr>
        <p:spPr>
          <a:xfrm>
            <a:off x="1618592" y="289691"/>
            <a:ext cx="8954813" cy="276999"/>
          </a:xfrm>
          <a:prstGeom prst="rect">
            <a:avLst/>
          </a:prstGeom>
          <a:noFill/>
        </p:spPr>
        <p:txBody>
          <a:bodyPr wrap="square" rtlCol="0">
            <a:spAutoFit/>
          </a:bodyPr>
          <a:lstStyle/>
          <a:p>
            <a:pPr algn="ctr"/>
            <a:r>
              <a:rPr lang="en-US" sz="1200" dirty="0"/>
              <a:t>Put the twisted pair into the expanded metal braid. 5 inches of the twisted wires should stick out from the metal braid on one end.</a:t>
            </a:r>
          </a:p>
        </p:txBody>
      </p:sp>
    </p:spTree>
    <p:extLst>
      <p:ext uri="{BB962C8B-B14F-4D97-AF65-F5344CB8AC3E}">
        <p14:creationId xmlns:p14="http://schemas.microsoft.com/office/powerpoint/2010/main" val="8797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85A9093-3FB7-B249-9647-26BAC312A9B7}"/>
              </a:ext>
            </a:extLst>
          </p:cNvPr>
          <p:cNvPicPr>
            <a:picLocks noChangeAspect="1"/>
          </p:cNvPicPr>
          <p:nvPr/>
        </p:nvPicPr>
        <p:blipFill>
          <a:blip r:embed="rId2"/>
          <a:stretch>
            <a:fillRect/>
          </a:stretch>
        </p:blipFill>
        <p:spPr>
          <a:xfrm rot="16200000">
            <a:off x="3138873" y="-318443"/>
            <a:ext cx="5914253" cy="7885671"/>
          </a:xfrm>
          <a:prstGeom prst="rect">
            <a:avLst/>
          </a:prstGeom>
        </p:spPr>
      </p:pic>
      <p:sp>
        <p:nvSpPr>
          <p:cNvPr id="4" name="TextBox 3">
            <a:extLst>
              <a:ext uri="{FF2B5EF4-FFF2-40B4-BE49-F238E27FC236}">
                <a16:creationId xmlns:a16="http://schemas.microsoft.com/office/drawing/2014/main" id="{58190581-F20C-ED4D-9520-282984E26158}"/>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6.4mm adhesive shrink tube each .75in long.</a:t>
            </a:r>
          </a:p>
        </p:txBody>
      </p:sp>
    </p:spTree>
    <p:extLst>
      <p:ext uri="{BB962C8B-B14F-4D97-AF65-F5344CB8AC3E}">
        <p14:creationId xmlns:p14="http://schemas.microsoft.com/office/powerpoint/2010/main" val="664139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evice, measuring stick&#10;&#10;Description automatically generated">
            <a:extLst>
              <a:ext uri="{FF2B5EF4-FFF2-40B4-BE49-F238E27FC236}">
                <a16:creationId xmlns:a16="http://schemas.microsoft.com/office/drawing/2014/main" id="{E8331B3D-9B51-1C42-9813-33C14D01E1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9390" y="870634"/>
            <a:ext cx="4386649" cy="5848865"/>
          </a:xfrm>
          <a:prstGeom prst="rect">
            <a:avLst/>
          </a:prstGeom>
        </p:spPr>
      </p:pic>
      <p:pic>
        <p:nvPicPr>
          <p:cNvPr id="9" name="Picture 8">
            <a:extLst>
              <a:ext uri="{FF2B5EF4-FFF2-40B4-BE49-F238E27FC236}">
                <a16:creationId xmlns:a16="http://schemas.microsoft.com/office/drawing/2014/main" id="{38885BF0-7D9D-5841-A4BA-8E54CC0601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5961" y="870633"/>
            <a:ext cx="4386650" cy="5848866"/>
          </a:xfrm>
          <a:prstGeom prst="rect">
            <a:avLst/>
          </a:prstGeom>
        </p:spPr>
      </p:pic>
      <p:sp>
        <p:nvSpPr>
          <p:cNvPr id="4" name="TextBox 3">
            <a:extLst>
              <a:ext uri="{FF2B5EF4-FFF2-40B4-BE49-F238E27FC236}">
                <a16:creationId xmlns:a16="http://schemas.microsoft.com/office/drawing/2014/main" id="{C3A2273C-B4B5-BA4A-86E1-AC42E0C0001B}"/>
              </a:ext>
            </a:extLst>
          </p:cNvPr>
          <p:cNvSpPr txBox="1"/>
          <p:nvPr/>
        </p:nvSpPr>
        <p:spPr>
          <a:xfrm>
            <a:off x="1077310" y="715472"/>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out measured 5 inches. Place the shrink tube such that the metal braid ends midway through it. The wires should now measure 4.75 inches long. Apply the heat gun to the shrink tube. </a:t>
            </a:r>
          </a:p>
        </p:txBody>
      </p:sp>
    </p:spTree>
    <p:extLst>
      <p:ext uri="{BB962C8B-B14F-4D97-AF65-F5344CB8AC3E}">
        <p14:creationId xmlns:p14="http://schemas.microsoft.com/office/powerpoint/2010/main" val="4246645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ool, broom&#10;&#10;Description automatically generated">
            <a:extLst>
              <a:ext uri="{FF2B5EF4-FFF2-40B4-BE49-F238E27FC236}">
                <a16:creationId xmlns:a16="http://schemas.microsoft.com/office/drawing/2014/main" id="{32581F5C-46A5-2B4F-879A-A2364C495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53434" y="1183416"/>
            <a:ext cx="4493226" cy="5990968"/>
          </a:xfrm>
          <a:prstGeom prst="rect">
            <a:avLst/>
          </a:prstGeom>
        </p:spPr>
      </p:pic>
      <p:pic>
        <p:nvPicPr>
          <p:cNvPr id="6" name="Picture 5">
            <a:extLst>
              <a:ext uri="{FF2B5EF4-FFF2-40B4-BE49-F238E27FC236}">
                <a16:creationId xmlns:a16="http://schemas.microsoft.com/office/drawing/2014/main" id="{9C52C539-5205-0142-8966-D1E578BB19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98569" y="432486"/>
            <a:ext cx="4494770" cy="5993027"/>
          </a:xfrm>
          <a:prstGeom prst="rect">
            <a:avLst/>
          </a:prstGeom>
        </p:spPr>
      </p:pic>
      <p:sp>
        <p:nvSpPr>
          <p:cNvPr id="5" name="TextBox 4">
            <a:extLst>
              <a:ext uri="{FF2B5EF4-FFF2-40B4-BE49-F238E27FC236}">
                <a16:creationId xmlns:a16="http://schemas.microsoft.com/office/drawing/2014/main" id="{D1E3FF6C-71D4-5A44-B460-667120BC782F}"/>
              </a:ext>
            </a:extLst>
          </p:cNvPr>
          <p:cNvSpPr txBox="1"/>
          <p:nvPr/>
        </p:nvSpPr>
        <p:spPr>
          <a:xfrm>
            <a:off x="1114198" y="986695"/>
            <a:ext cx="4771695"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3760882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yellow&#10;&#10;Description automatically generated">
            <a:extLst>
              <a:ext uri="{FF2B5EF4-FFF2-40B4-BE49-F238E27FC236}">
                <a16:creationId xmlns:a16="http://schemas.microsoft.com/office/drawing/2014/main" id="{5507B2A5-17D4-0A49-84BC-72A552D18B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9327" y="1023052"/>
            <a:ext cx="4281618" cy="5708823"/>
          </a:xfrm>
          <a:prstGeom prst="rect">
            <a:avLst/>
          </a:prstGeom>
        </p:spPr>
      </p:pic>
      <p:pic>
        <p:nvPicPr>
          <p:cNvPr id="11" name="Picture 10">
            <a:extLst>
              <a:ext uri="{FF2B5EF4-FFF2-40B4-BE49-F238E27FC236}">
                <a16:creationId xmlns:a16="http://schemas.microsoft.com/office/drawing/2014/main" id="{CAC2B869-CF3A-D146-9843-CF8B2A287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217454" y="1736656"/>
            <a:ext cx="5708822" cy="4281617"/>
          </a:xfrm>
          <a:prstGeom prst="rect">
            <a:avLst/>
          </a:prstGeom>
        </p:spPr>
      </p:pic>
      <p:sp>
        <p:nvSpPr>
          <p:cNvPr id="4" name="TextBox 3">
            <a:extLst>
              <a:ext uri="{FF2B5EF4-FFF2-40B4-BE49-F238E27FC236}">
                <a16:creationId xmlns:a16="http://schemas.microsoft.com/office/drawing/2014/main" id="{F97B2B0A-1A93-0446-A713-CF6F4BBBDAA1}"/>
              </a:ext>
            </a:extLst>
          </p:cNvPr>
          <p:cNvSpPr txBox="1"/>
          <p:nvPr/>
        </p:nvSpPr>
        <p:spPr>
          <a:xfrm>
            <a:off x="3563006" y="475988"/>
            <a:ext cx="5065987" cy="276999"/>
          </a:xfrm>
          <a:prstGeom prst="rect">
            <a:avLst/>
          </a:prstGeom>
          <a:noFill/>
        </p:spPr>
        <p:txBody>
          <a:bodyPr wrap="square" rtlCol="0">
            <a:spAutoFit/>
          </a:bodyPr>
          <a:lstStyle/>
          <a:p>
            <a:pPr algn="ctr"/>
            <a:r>
              <a:rPr lang="en-US" sz="1200" dirty="0"/>
              <a:t>Measure out and cut 17 inches of black 24 </a:t>
            </a:r>
            <a:r>
              <a:rPr lang="en-US" sz="1200" dirty="0" err="1"/>
              <a:t>awg</a:t>
            </a:r>
            <a:r>
              <a:rPr lang="en-US" sz="1200" dirty="0"/>
              <a:t> wire. Strip 3-4mm of one end.</a:t>
            </a:r>
          </a:p>
        </p:txBody>
      </p:sp>
    </p:spTree>
    <p:extLst>
      <p:ext uri="{BB962C8B-B14F-4D97-AF65-F5344CB8AC3E}">
        <p14:creationId xmlns:p14="http://schemas.microsoft.com/office/powerpoint/2010/main" val="348364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6485AD74-47C3-4F45-9B0E-6660D1671D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5197" y="439391"/>
            <a:ext cx="4484413" cy="5979217"/>
          </a:xfrm>
          <a:prstGeom prst="rect">
            <a:avLst/>
          </a:prstGeom>
        </p:spPr>
      </p:pic>
      <p:pic>
        <p:nvPicPr>
          <p:cNvPr id="12" name="Picture 11" descr="A picture containing indoor, broom&#10;&#10;Description automatically generated">
            <a:extLst>
              <a:ext uri="{FF2B5EF4-FFF2-40B4-BE49-F238E27FC236}">
                <a16:creationId xmlns:a16="http://schemas.microsoft.com/office/drawing/2014/main" id="{59756378-6B19-DF4B-9039-E7F76B42F8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192320" y="1247846"/>
            <a:ext cx="4432082" cy="5909442"/>
          </a:xfrm>
          <a:prstGeom prst="rect">
            <a:avLst/>
          </a:prstGeom>
        </p:spPr>
      </p:pic>
      <p:sp>
        <p:nvSpPr>
          <p:cNvPr id="5" name="TextBox 4">
            <a:extLst>
              <a:ext uri="{FF2B5EF4-FFF2-40B4-BE49-F238E27FC236}">
                <a16:creationId xmlns:a16="http://schemas.microsoft.com/office/drawing/2014/main" id="{D2BFD8F8-4A28-D04D-8C79-E9903945F1C7}"/>
              </a:ext>
            </a:extLst>
          </p:cNvPr>
          <p:cNvSpPr txBox="1"/>
          <p:nvPr/>
        </p:nvSpPr>
        <p:spPr>
          <a:xfrm>
            <a:off x="453638" y="693787"/>
            <a:ext cx="6185465" cy="646331"/>
          </a:xfrm>
          <a:prstGeom prst="rect">
            <a:avLst/>
          </a:prstGeom>
          <a:noFill/>
        </p:spPr>
        <p:txBody>
          <a:bodyPr wrap="square" rtlCol="0">
            <a:spAutoFit/>
          </a:bodyPr>
          <a:lstStyle/>
          <a:p>
            <a:pPr algn="ctr"/>
            <a:r>
              <a:rPr lang="en-US" sz="1200" dirty="0"/>
              <a:t>Solder the stripped end of the black wire onto the metal braid near the shrink tube joint with the longer length of wire (measured to be 4.75 inches previously). The black wire should be soldered so the that its length runs with that of the metal braid.</a:t>
            </a:r>
          </a:p>
        </p:txBody>
      </p:sp>
    </p:spTree>
    <p:extLst>
      <p:ext uri="{BB962C8B-B14F-4D97-AF65-F5344CB8AC3E}">
        <p14:creationId xmlns:p14="http://schemas.microsoft.com/office/powerpoint/2010/main" val="3486777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yellow&#10;&#10;Description automatically generated">
            <a:extLst>
              <a:ext uri="{FF2B5EF4-FFF2-40B4-BE49-F238E27FC236}">
                <a16:creationId xmlns:a16="http://schemas.microsoft.com/office/drawing/2014/main" id="{4C101E8C-7490-064B-AEEB-44A3342DFE94}"/>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E0016C90-248E-594F-90CC-43F6F985D986}"/>
              </a:ext>
            </a:extLst>
          </p:cNvPr>
          <p:cNvSpPr txBox="1"/>
          <p:nvPr/>
        </p:nvSpPr>
        <p:spPr>
          <a:xfrm>
            <a:off x="6096000" y="3290500"/>
            <a:ext cx="4724400" cy="276999"/>
          </a:xfrm>
          <a:prstGeom prst="rect">
            <a:avLst/>
          </a:prstGeom>
          <a:noFill/>
        </p:spPr>
        <p:txBody>
          <a:bodyPr wrap="square" rtlCol="0">
            <a:spAutoFit/>
          </a:bodyPr>
          <a:lstStyle/>
          <a:p>
            <a:pPr algn="ctr"/>
            <a:r>
              <a:rPr lang="en-US" sz="1200" dirty="0"/>
              <a:t>Measure out and cut 28 inches of 1/4</a:t>
            </a:r>
            <a:r>
              <a:rPr lang="en-US" sz="1200" baseline="30000" dirty="0"/>
              <a:t>th</a:t>
            </a:r>
            <a:r>
              <a:rPr lang="en-US" sz="1200" dirty="0"/>
              <a:t> plastic braid.</a:t>
            </a:r>
          </a:p>
        </p:txBody>
      </p:sp>
    </p:spTree>
    <p:extLst>
      <p:ext uri="{BB962C8B-B14F-4D97-AF65-F5344CB8AC3E}">
        <p14:creationId xmlns:p14="http://schemas.microsoft.com/office/powerpoint/2010/main" val="3515364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A94653-0D09-6043-9DFE-C76F16E572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4910" y="546787"/>
            <a:ext cx="4485502" cy="5980669"/>
          </a:xfrm>
          <a:prstGeom prst="rect">
            <a:avLst/>
          </a:prstGeom>
        </p:spPr>
      </p:pic>
      <p:pic>
        <p:nvPicPr>
          <p:cNvPr id="18" name="Picture 17" descr="A picture containing broom, tool&#10;&#10;Description automatically generated">
            <a:extLst>
              <a:ext uri="{FF2B5EF4-FFF2-40B4-BE49-F238E27FC236}">
                <a16:creationId xmlns:a16="http://schemas.microsoft.com/office/drawing/2014/main" id="{CBA1692E-A4B5-BB41-B009-D1578C68FF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500425" y="1490790"/>
            <a:ext cx="4317142" cy="5756189"/>
          </a:xfrm>
          <a:prstGeom prst="rect">
            <a:avLst/>
          </a:prstGeom>
        </p:spPr>
      </p:pic>
      <p:sp>
        <p:nvSpPr>
          <p:cNvPr id="4" name="TextBox 3">
            <a:extLst>
              <a:ext uri="{FF2B5EF4-FFF2-40B4-BE49-F238E27FC236}">
                <a16:creationId xmlns:a16="http://schemas.microsoft.com/office/drawing/2014/main" id="{110AA32D-C0D7-E446-AE60-790964081A3D}"/>
              </a:ext>
            </a:extLst>
          </p:cNvPr>
          <p:cNvSpPr txBox="1"/>
          <p:nvPr/>
        </p:nvSpPr>
        <p:spPr>
          <a:xfrm>
            <a:off x="5884265" y="917421"/>
            <a:ext cx="5549462" cy="830997"/>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on the right. The plastic braid should end midway through the metal shrink tube joint underneath it.</a:t>
            </a:r>
          </a:p>
        </p:txBody>
      </p:sp>
    </p:spTree>
    <p:extLst>
      <p:ext uri="{BB962C8B-B14F-4D97-AF65-F5344CB8AC3E}">
        <p14:creationId xmlns:p14="http://schemas.microsoft.com/office/powerpoint/2010/main" val="40134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8B0A7307-0656-4A4D-994A-09AAAE77C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29638" y="1076068"/>
            <a:ext cx="4641507" cy="6188676"/>
          </a:xfrm>
          <a:prstGeom prst="rect">
            <a:avLst/>
          </a:prstGeom>
        </p:spPr>
      </p:pic>
      <p:pic>
        <p:nvPicPr>
          <p:cNvPr id="11" name="Picture 10">
            <a:extLst>
              <a:ext uri="{FF2B5EF4-FFF2-40B4-BE49-F238E27FC236}">
                <a16:creationId xmlns:a16="http://schemas.microsoft.com/office/drawing/2014/main" id="{3E4669DB-C812-0F4C-B589-B9FE804A54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58283" y="387609"/>
            <a:ext cx="4577664" cy="6103551"/>
          </a:xfrm>
          <a:prstGeom prst="rect">
            <a:avLst/>
          </a:prstGeom>
        </p:spPr>
      </p:pic>
      <p:sp>
        <p:nvSpPr>
          <p:cNvPr id="4" name="TextBox 3">
            <a:extLst>
              <a:ext uri="{FF2B5EF4-FFF2-40B4-BE49-F238E27FC236}">
                <a16:creationId xmlns:a16="http://schemas.microsoft.com/office/drawing/2014/main" id="{A1E39312-8FEF-4E4E-B97F-EA25121CD021}"/>
              </a:ext>
            </a:extLst>
          </p:cNvPr>
          <p:cNvSpPr txBox="1"/>
          <p:nvPr/>
        </p:nvSpPr>
        <p:spPr>
          <a:xfrm>
            <a:off x="1035128" y="1033035"/>
            <a:ext cx="5549462" cy="461665"/>
          </a:xfrm>
          <a:prstGeom prst="rect">
            <a:avLst/>
          </a:prstGeom>
          <a:noFill/>
        </p:spPr>
        <p:txBody>
          <a:bodyPr wrap="square" rtlCol="0">
            <a:spAutoFit/>
          </a:bodyPr>
          <a:lstStyle/>
          <a:p>
            <a:pPr algn="ctr"/>
            <a:r>
              <a:rPr lang="en-US" sz="1200" dirty="0"/>
              <a:t>The plastic braid should end midway through the metal braid shrink tube joint on the other end of the harness as well.</a:t>
            </a:r>
          </a:p>
        </p:txBody>
      </p:sp>
    </p:spTree>
    <p:extLst>
      <p:ext uri="{BB962C8B-B14F-4D97-AF65-F5344CB8AC3E}">
        <p14:creationId xmlns:p14="http://schemas.microsoft.com/office/powerpoint/2010/main" val="123294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measuring stick, device&#10;&#10;Description automatically generated">
            <a:extLst>
              <a:ext uri="{FF2B5EF4-FFF2-40B4-BE49-F238E27FC236}">
                <a16:creationId xmlns:a16="http://schemas.microsoft.com/office/drawing/2014/main" id="{5450BC8E-CA51-8B44-9A4F-86A48CCC91F7}"/>
              </a:ext>
            </a:extLst>
          </p:cNvPr>
          <p:cNvPicPr>
            <a:picLocks noChangeAspect="1"/>
          </p:cNvPicPr>
          <p:nvPr/>
        </p:nvPicPr>
        <p:blipFill>
          <a:blip r:embed="rId2"/>
          <a:stretch>
            <a:fillRect/>
          </a:stretch>
        </p:blipFill>
        <p:spPr>
          <a:xfrm rot="16200000">
            <a:off x="3328859" y="95116"/>
            <a:ext cx="5534282" cy="7379043"/>
          </a:xfrm>
          <a:prstGeom prst="rect">
            <a:avLst/>
          </a:prstGeom>
        </p:spPr>
      </p:pic>
      <p:sp>
        <p:nvSpPr>
          <p:cNvPr id="4" name="TextBox 3">
            <a:extLst>
              <a:ext uri="{FF2B5EF4-FFF2-40B4-BE49-F238E27FC236}">
                <a16:creationId xmlns:a16="http://schemas.microsoft.com/office/drawing/2014/main" id="{4F942CB3-219C-D645-9BD9-84AAA8DD9C7B}"/>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.75in long. </a:t>
            </a:r>
          </a:p>
        </p:txBody>
      </p:sp>
    </p:spTree>
    <p:extLst>
      <p:ext uri="{BB962C8B-B14F-4D97-AF65-F5344CB8AC3E}">
        <p14:creationId xmlns:p14="http://schemas.microsoft.com/office/powerpoint/2010/main" val="587993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AF4F5C-6F0B-0E4E-BC87-397B92346E3C}"/>
              </a:ext>
            </a:extLst>
          </p:cNvPr>
          <p:cNvSpPr txBox="1">
            <a:spLocks/>
          </p:cNvSpPr>
          <p:nvPr/>
        </p:nvSpPr>
        <p:spPr>
          <a:xfrm>
            <a:off x="640079" y="6009373"/>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3" name="Picture 2" descr="A picture containing text, indoor, wall, wooden&#10;&#10;Description automatically generated">
            <a:extLst>
              <a:ext uri="{FF2B5EF4-FFF2-40B4-BE49-F238E27FC236}">
                <a16:creationId xmlns:a16="http://schemas.microsoft.com/office/drawing/2014/main" id="{7BE39EF5-54DA-EF41-9D45-528CA760ECF5}"/>
              </a:ext>
            </a:extLst>
          </p:cNvPr>
          <p:cNvPicPr>
            <a:picLocks noChangeAspect="1"/>
          </p:cNvPicPr>
          <p:nvPr/>
        </p:nvPicPr>
        <p:blipFill>
          <a:blip r:embed="rId2"/>
          <a:stretch>
            <a:fillRect/>
          </a:stretch>
        </p:blipFill>
        <p:spPr>
          <a:xfrm rot="16200000">
            <a:off x="3199897" y="-748199"/>
            <a:ext cx="5792204" cy="7722939"/>
          </a:xfrm>
          <a:prstGeom prst="rect">
            <a:avLst/>
          </a:prstGeom>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5C00CF3-C30A-774A-AB5C-37048E6BB90A}"/>
              </a:ext>
            </a:extLst>
          </p:cNvPr>
          <p:cNvPicPr>
            <a:picLocks noChangeAspect="1"/>
          </p:cNvPicPr>
          <p:nvPr/>
        </p:nvPicPr>
        <p:blipFill>
          <a:blip r:embed="rId2"/>
          <a:stretch>
            <a:fillRect/>
          </a:stretch>
        </p:blipFill>
        <p:spPr>
          <a:xfrm rot="16200000">
            <a:off x="3280975" y="-30571"/>
            <a:ext cx="5630047" cy="7506729"/>
          </a:xfrm>
          <a:prstGeom prst="rect">
            <a:avLst/>
          </a:prstGeom>
        </p:spPr>
      </p:pic>
      <p:sp>
        <p:nvSpPr>
          <p:cNvPr id="4" name="TextBox 3">
            <a:extLst>
              <a:ext uri="{FF2B5EF4-FFF2-40B4-BE49-F238E27FC236}">
                <a16:creationId xmlns:a16="http://schemas.microsoft.com/office/drawing/2014/main" id="{F6488E3C-0EDB-4249-A79F-950DB797C845}"/>
              </a:ext>
            </a:extLst>
          </p:cNvPr>
          <p:cNvSpPr txBox="1"/>
          <p:nvPr/>
        </p:nvSpPr>
        <p:spPr>
          <a:xfrm>
            <a:off x="1975944" y="320183"/>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3093452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evice&#10;&#10;Description automatically generated">
            <a:extLst>
              <a:ext uri="{FF2B5EF4-FFF2-40B4-BE49-F238E27FC236}">
                <a16:creationId xmlns:a16="http://schemas.microsoft.com/office/drawing/2014/main" id="{13338154-A02A-B34E-A23E-229D3A3EB172}"/>
              </a:ext>
            </a:extLst>
          </p:cNvPr>
          <p:cNvPicPr>
            <a:picLocks noChangeAspect="1"/>
          </p:cNvPicPr>
          <p:nvPr/>
        </p:nvPicPr>
        <p:blipFill>
          <a:blip r:embed="rId2"/>
          <a:stretch>
            <a:fillRect/>
          </a:stretch>
        </p:blipFill>
        <p:spPr>
          <a:xfrm rot="16200000">
            <a:off x="3250084" y="2308"/>
            <a:ext cx="5691831" cy="7589108"/>
          </a:xfrm>
          <a:prstGeom prst="rect">
            <a:avLst/>
          </a:prstGeom>
        </p:spPr>
      </p:pic>
      <p:sp>
        <p:nvSpPr>
          <p:cNvPr id="6" name="TextBox 5">
            <a:extLst>
              <a:ext uri="{FF2B5EF4-FFF2-40B4-BE49-F238E27FC236}">
                <a16:creationId xmlns:a16="http://schemas.microsoft.com/office/drawing/2014/main" id="{612A4063-441E-6F48-96AB-8FAA86B3EEC6}"/>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1654816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A3D02-93AB-6D47-9105-38E0C2500AC0}"/>
              </a:ext>
            </a:extLst>
          </p:cNvPr>
          <p:cNvPicPr>
            <a:picLocks noChangeAspect="1"/>
          </p:cNvPicPr>
          <p:nvPr/>
        </p:nvPicPr>
        <p:blipFill>
          <a:blip r:embed="rId2"/>
          <a:stretch>
            <a:fillRect/>
          </a:stretch>
        </p:blipFill>
        <p:spPr>
          <a:xfrm rot="16200000">
            <a:off x="3157407" y="-113848"/>
            <a:ext cx="5877182" cy="7836243"/>
          </a:xfrm>
          <a:prstGeom prst="rect">
            <a:avLst/>
          </a:prstGeom>
        </p:spPr>
      </p:pic>
      <p:sp>
        <p:nvSpPr>
          <p:cNvPr id="3" name="TextBox 2">
            <a:extLst>
              <a:ext uri="{FF2B5EF4-FFF2-40B4-BE49-F238E27FC236}">
                <a16:creationId xmlns:a16="http://schemas.microsoft.com/office/drawing/2014/main" id="{DFAC00FA-43ED-CD48-9A80-276B4F896325}"/>
              </a:ext>
            </a:extLst>
          </p:cNvPr>
          <p:cNvSpPr txBox="1"/>
          <p:nvPr/>
        </p:nvSpPr>
        <p:spPr>
          <a:xfrm>
            <a:off x="1418895" y="304321"/>
            <a:ext cx="9354207" cy="461665"/>
          </a:xfrm>
          <a:prstGeom prst="rect">
            <a:avLst/>
          </a:prstGeom>
          <a:noFill/>
        </p:spPr>
        <p:txBody>
          <a:bodyPr wrap="square" rtlCol="0">
            <a:spAutoFit/>
          </a:bodyPr>
          <a:lstStyle/>
          <a:p>
            <a:pPr algn="ctr"/>
            <a:r>
              <a:rPr lang="en-US" sz="1200" dirty="0"/>
              <a:t>Place the piece of shrink tube onto the plastic braid end with the ground wire. The shrink tube should be placed such that it covers the solder joint and the length of shrink tube beneath. Apply the heat gun.</a:t>
            </a:r>
          </a:p>
        </p:txBody>
      </p:sp>
    </p:spTree>
    <p:extLst>
      <p:ext uri="{BB962C8B-B14F-4D97-AF65-F5344CB8AC3E}">
        <p14:creationId xmlns:p14="http://schemas.microsoft.com/office/powerpoint/2010/main" val="3071072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dirty&#10;&#10;Description automatically generated">
            <a:extLst>
              <a:ext uri="{FF2B5EF4-FFF2-40B4-BE49-F238E27FC236}">
                <a16:creationId xmlns:a16="http://schemas.microsoft.com/office/drawing/2014/main" id="{B21373F8-35DD-A143-A080-0071CF36DD81}"/>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995CA999-FD05-4248-8904-332F1ECFEB49}"/>
              </a:ext>
            </a:extLst>
          </p:cNvPr>
          <p:cNvSpPr txBox="1"/>
          <p:nvPr/>
        </p:nvSpPr>
        <p:spPr>
          <a:xfrm>
            <a:off x="6096000" y="3290500"/>
            <a:ext cx="4813736" cy="276999"/>
          </a:xfrm>
          <a:prstGeom prst="rect">
            <a:avLst/>
          </a:prstGeom>
          <a:noFill/>
        </p:spPr>
        <p:txBody>
          <a:bodyPr wrap="square" rtlCol="0">
            <a:spAutoFit/>
          </a:bodyPr>
          <a:lstStyle/>
          <a:p>
            <a:pPr algn="ctr"/>
            <a:r>
              <a:rPr lang="en-US" sz="1200" dirty="0"/>
              <a:t>Thus far, the wire harness should look as shown.</a:t>
            </a:r>
          </a:p>
        </p:txBody>
      </p:sp>
    </p:spTree>
    <p:extLst>
      <p:ext uri="{BB962C8B-B14F-4D97-AF65-F5344CB8AC3E}">
        <p14:creationId xmlns:p14="http://schemas.microsoft.com/office/powerpoint/2010/main" val="74454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132859-C2EE-C34F-B1FA-B4E9EF953F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0417" y="942461"/>
            <a:ext cx="4335677" cy="5780903"/>
          </a:xfrm>
          <a:prstGeom prst="rect">
            <a:avLst/>
          </a:prstGeom>
        </p:spPr>
      </p:pic>
      <p:pic>
        <p:nvPicPr>
          <p:cNvPr id="14" name="Picture 13" descr="A picture containing text, measuring stick&#10;&#10;Description automatically generated">
            <a:extLst>
              <a:ext uri="{FF2B5EF4-FFF2-40B4-BE49-F238E27FC236}">
                <a16:creationId xmlns:a16="http://schemas.microsoft.com/office/drawing/2014/main" id="{EFF72646-E186-574C-B8CD-879D37B391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5906" y="942460"/>
            <a:ext cx="4335679" cy="5780905"/>
          </a:xfrm>
          <a:prstGeom prst="rect">
            <a:avLst/>
          </a:prstGeom>
        </p:spPr>
      </p:pic>
      <p:sp>
        <p:nvSpPr>
          <p:cNvPr id="4" name="TextBox 3">
            <a:extLst>
              <a:ext uri="{FF2B5EF4-FFF2-40B4-BE49-F238E27FC236}">
                <a16:creationId xmlns:a16="http://schemas.microsoft.com/office/drawing/2014/main" id="{3119EEDF-4E2E-6A4C-B73C-501F96491939}"/>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ground wire end of the wire harness and untwist it until about 1in of it remains twisted. Straighten out the lengths that were untwisted.</a:t>
            </a:r>
          </a:p>
        </p:txBody>
      </p:sp>
    </p:spTree>
    <p:extLst>
      <p:ext uri="{BB962C8B-B14F-4D97-AF65-F5344CB8AC3E}">
        <p14:creationId xmlns:p14="http://schemas.microsoft.com/office/powerpoint/2010/main" val="327571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 measuring stick&#10;&#10;Description automatically generated">
            <a:extLst>
              <a:ext uri="{FF2B5EF4-FFF2-40B4-BE49-F238E27FC236}">
                <a16:creationId xmlns:a16="http://schemas.microsoft.com/office/drawing/2014/main" id="{84F30CBE-D9C8-3849-B5FF-6DA6239F7977}"/>
              </a:ext>
            </a:extLst>
          </p:cNvPr>
          <p:cNvPicPr>
            <a:picLocks noChangeAspect="1"/>
          </p:cNvPicPr>
          <p:nvPr/>
        </p:nvPicPr>
        <p:blipFill>
          <a:blip r:embed="rId2"/>
          <a:stretch>
            <a:fillRect/>
          </a:stretch>
        </p:blipFill>
        <p:spPr>
          <a:xfrm rot="16200000">
            <a:off x="3217647" y="-122281"/>
            <a:ext cx="5756704" cy="7675605"/>
          </a:xfrm>
          <a:prstGeom prst="rect">
            <a:avLst/>
          </a:prstGeom>
        </p:spPr>
      </p:pic>
      <p:sp>
        <p:nvSpPr>
          <p:cNvPr id="3" name="TextBox 2">
            <a:extLst>
              <a:ext uri="{FF2B5EF4-FFF2-40B4-BE49-F238E27FC236}">
                <a16:creationId xmlns:a16="http://schemas.microsoft.com/office/drawing/2014/main" id="{236538FA-77FC-BF49-AB7A-41834DA87392}"/>
              </a:ext>
            </a:extLst>
          </p:cNvPr>
          <p:cNvSpPr txBox="1"/>
          <p:nvPr/>
        </p:nvSpPr>
        <p:spPr>
          <a:xfrm>
            <a:off x="1145627" y="369229"/>
            <a:ext cx="9900744" cy="276999"/>
          </a:xfrm>
          <a:prstGeom prst="rect">
            <a:avLst/>
          </a:prstGeom>
          <a:noFill/>
        </p:spPr>
        <p:txBody>
          <a:bodyPr wrap="square" rtlCol="0">
            <a:spAutoFit/>
          </a:bodyPr>
          <a:lstStyle/>
          <a:p>
            <a:pPr algn="ctr"/>
            <a:r>
              <a:rPr lang="en-US" sz="1200" dirty="0"/>
              <a:t>Measure the lengths of wire that were untwisted and cut them to be 3.5 inches long.</a:t>
            </a:r>
          </a:p>
        </p:txBody>
      </p:sp>
    </p:spTree>
    <p:extLst>
      <p:ext uri="{BB962C8B-B14F-4D97-AF65-F5344CB8AC3E}">
        <p14:creationId xmlns:p14="http://schemas.microsoft.com/office/powerpoint/2010/main" val="3666824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F0CCAE-4588-024D-A0C9-102B6A13D4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1789" y="1101360"/>
            <a:ext cx="4178998" cy="5571998"/>
          </a:xfrm>
          <a:prstGeom prst="rect">
            <a:avLst/>
          </a:prstGeom>
        </p:spPr>
      </p:pic>
      <p:pic>
        <p:nvPicPr>
          <p:cNvPr id="16" name="Picture 15">
            <a:extLst>
              <a:ext uri="{FF2B5EF4-FFF2-40B4-BE49-F238E27FC236}">
                <a16:creationId xmlns:a16="http://schemas.microsoft.com/office/drawing/2014/main" id="{EEFE222B-C7CC-4743-BE29-225947A081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1212" y="1101360"/>
            <a:ext cx="4178999" cy="5571999"/>
          </a:xfrm>
          <a:prstGeom prst="rect">
            <a:avLst/>
          </a:prstGeom>
        </p:spPr>
      </p:pic>
      <p:sp>
        <p:nvSpPr>
          <p:cNvPr id="4" name="TextBox 3">
            <a:extLst>
              <a:ext uri="{FF2B5EF4-FFF2-40B4-BE49-F238E27FC236}">
                <a16:creationId xmlns:a16="http://schemas.microsoft.com/office/drawing/2014/main" id="{658141E4-3E10-0B4D-A278-AF0177403230}"/>
              </a:ext>
            </a:extLst>
          </p:cNvPr>
          <p:cNvSpPr txBox="1"/>
          <p:nvPr/>
        </p:nvSpPr>
        <p:spPr>
          <a:xfrm>
            <a:off x="1191789" y="328843"/>
            <a:ext cx="9808422" cy="646331"/>
          </a:xfrm>
          <a:prstGeom prst="rect">
            <a:avLst/>
          </a:prstGeom>
          <a:noFill/>
        </p:spPr>
        <p:txBody>
          <a:bodyPr wrap="square" rtlCol="0">
            <a:spAutoFit/>
          </a:bodyPr>
          <a:lstStyle/>
          <a:p>
            <a:pPr algn="ctr"/>
            <a:r>
              <a:rPr lang="en-US" sz="1200" dirty="0"/>
              <a:t>Taking the two ends of wire that were just trimmed, strip about 9mm of isolation off. Next, use the ferrule crimp tool to crimp on the ferrule tips. Be sure that the all the exposed wire will be covered by the ferrule. If the exposed wire is too long, put the ferrule as close to the isolation as possible regardless if some exposed wire pokes out the top of the ferrule.</a:t>
            </a:r>
          </a:p>
        </p:txBody>
      </p:sp>
    </p:spTree>
    <p:extLst>
      <p:ext uri="{BB962C8B-B14F-4D97-AF65-F5344CB8AC3E}">
        <p14:creationId xmlns:p14="http://schemas.microsoft.com/office/powerpoint/2010/main" val="2952325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crew&#10;&#10;Description automatically generated with low confidence">
            <a:extLst>
              <a:ext uri="{FF2B5EF4-FFF2-40B4-BE49-F238E27FC236}">
                <a16:creationId xmlns:a16="http://schemas.microsoft.com/office/drawing/2014/main" id="{C96290EB-D636-CD4E-B3CE-74F201AE0C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5389" y="917231"/>
            <a:ext cx="4357302" cy="5809735"/>
          </a:xfrm>
          <a:prstGeom prst="rect">
            <a:avLst/>
          </a:prstGeom>
        </p:spPr>
      </p:pic>
      <p:pic>
        <p:nvPicPr>
          <p:cNvPr id="7" name="Picture 6" descr="A close-up of a screw&#10;&#10;Description automatically generated with low confidence">
            <a:extLst>
              <a:ext uri="{FF2B5EF4-FFF2-40B4-BE49-F238E27FC236}">
                <a16:creationId xmlns:a16="http://schemas.microsoft.com/office/drawing/2014/main" id="{3E616E5E-F07C-D142-8CC9-B6CEA6FC4C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1" y="917228"/>
            <a:ext cx="4357304" cy="5809739"/>
          </a:xfrm>
          <a:prstGeom prst="rect">
            <a:avLst/>
          </a:prstGeom>
        </p:spPr>
      </p:pic>
      <p:sp>
        <p:nvSpPr>
          <p:cNvPr id="4" name="TextBox 3">
            <a:extLst>
              <a:ext uri="{FF2B5EF4-FFF2-40B4-BE49-F238E27FC236}">
                <a16:creationId xmlns:a16="http://schemas.microsoft.com/office/drawing/2014/main" id="{E6E14AC1-51A3-0245-8742-3A9603BA5787}"/>
              </a:ext>
            </a:extLst>
          </p:cNvPr>
          <p:cNvSpPr txBox="1"/>
          <p:nvPr/>
        </p:nvSpPr>
        <p:spPr>
          <a:xfrm>
            <a:off x="1602827" y="756874"/>
            <a:ext cx="8986345" cy="461665"/>
          </a:xfrm>
          <a:prstGeom prst="rect">
            <a:avLst/>
          </a:prstGeom>
          <a:noFill/>
        </p:spPr>
        <p:txBody>
          <a:bodyPr wrap="square" rtlCol="0">
            <a:spAutoFit/>
          </a:bodyPr>
          <a:lstStyle/>
          <a:p>
            <a:pPr algn="ctr"/>
            <a:r>
              <a:rPr lang="en-US" sz="1200" dirty="0"/>
              <a:t>The ferrule should be crimped 2-3 times. After one crimp the ferrule should appear as shown on the left. The photo on the right shows how the ferrule should look once completely crimped.</a:t>
            </a:r>
          </a:p>
        </p:txBody>
      </p:sp>
    </p:spTree>
    <p:extLst>
      <p:ext uri="{BB962C8B-B14F-4D97-AF65-F5344CB8AC3E}">
        <p14:creationId xmlns:p14="http://schemas.microsoft.com/office/powerpoint/2010/main" val="1303387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ir&#10;&#10;Description automatically generated">
            <a:extLst>
              <a:ext uri="{FF2B5EF4-FFF2-40B4-BE49-F238E27FC236}">
                <a16:creationId xmlns:a16="http://schemas.microsoft.com/office/drawing/2014/main" id="{E6EA9154-BD9C-AF4C-A7E4-B8D933E683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8654" y="831244"/>
            <a:ext cx="4409822" cy="5879762"/>
          </a:xfrm>
          <a:prstGeom prst="rect">
            <a:avLst/>
          </a:prstGeom>
        </p:spPr>
      </p:pic>
      <p:pic>
        <p:nvPicPr>
          <p:cNvPr id="4" name="Picture 3" descr="A picture containing indoor, lamp, light&#10;&#10;Description automatically generated">
            <a:extLst>
              <a:ext uri="{FF2B5EF4-FFF2-40B4-BE49-F238E27FC236}">
                <a16:creationId xmlns:a16="http://schemas.microsoft.com/office/drawing/2014/main" id="{7CCBA330-57C2-D443-873A-AFDFB7BF7E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23524" y="831243"/>
            <a:ext cx="4409820" cy="5879760"/>
          </a:xfrm>
          <a:prstGeom prst="rect">
            <a:avLst/>
          </a:prstGeom>
        </p:spPr>
      </p:pic>
      <p:sp>
        <p:nvSpPr>
          <p:cNvPr id="6" name="TextBox 5">
            <a:extLst>
              <a:ext uri="{FF2B5EF4-FFF2-40B4-BE49-F238E27FC236}">
                <a16:creationId xmlns:a16="http://schemas.microsoft.com/office/drawing/2014/main" id="{741D5C46-5FFF-B345-B42A-F835E5882986}"/>
              </a:ext>
            </a:extLst>
          </p:cNvPr>
          <p:cNvSpPr txBox="1"/>
          <p:nvPr/>
        </p:nvSpPr>
        <p:spPr>
          <a:xfrm>
            <a:off x="1602827" y="756874"/>
            <a:ext cx="8986345" cy="276999"/>
          </a:xfrm>
          <a:prstGeom prst="rect">
            <a:avLst/>
          </a:prstGeom>
          <a:noFill/>
        </p:spPr>
        <p:txBody>
          <a:bodyPr wrap="square" rtlCol="0">
            <a:spAutoFit/>
          </a:bodyPr>
          <a:lstStyle/>
          <a:p>
            <a:pPr algn="ctr"/>
            <a:r>
              <a:rPr lang="en-US" sz="1200" dirty="0"/>
              <a:t>Remove the blue plastic at the bottom of the ferrule and trim any exposed wire poking out the top of the ferrule.</a:t>
            </a:r>
          </a:p>
        </p:txBody>
      </p:sp>
    </p:spTree>
    <p:extLst>
      <p:ext uri="{BB962C8B-B14F-4D97-AF65-F5344CB8AC3E}">
        <p14:creationId xmlns:p14="http://schemas.microsoft.com/office/powerpoint/2010/main" val="1318043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6FC6B-E693-5F41-9AD7-4E22B646CA85}"/>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F805A26D-260E-2D43-B7D9-909954DEDAAC}"/>
              </a:ext>
            </a:extLst>
          </p:cNvPr>
          <p:cNvSpPr txBox="1"/>
          <p:nvPr/>
        </p:nvSpPr>
        <p:spPr>
          <a:xfrm>
            <a:off x="6096000" y="3198167"/>
            <a:ext cx="4529959" cy="461665"/>
          </a:xfrm>
          <a:prstGeom prst="rect">
            <a:avLst/>
          </a:prstGeom>
          <a:noFill/>
        </p:spPr>
        <p:txBody>
          <a:bodyPr wrap="square" rtlCol="0">
            <a:spAutoFit/>
          </a:bodyPr>
          <a:lstStyle/>
          <a:p>
            <a:pPr algn="ctr"/>
            <a:r>
              <a:rPr lang="en-US" sz="1200" dirty="0"/>
              <a:t>Repeat the crimping process of the ferrule on the red wire. Once complete, this is how the ground wire end of the harness should look.</a:t>
            </a:r>
          </a:p>
        </p:txBody>
      </p:sp>
    </p:spTree>
    <p:extLst>
      <p:ext uri="{BB962C8B-B14F-4D97-AF65-F5344CB8AC3E}">
        <p14:creationId xmlns:p14="http://schemas.microsoft.com/office/powerpoint/2010/main" val="275367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4" name="Picture 3" descr="A picture containing wall, indoor, several, arranged&#10;&#10;Description automatically generated">
            <a:extLst>
              <a:ext uri="{FF2B5EF4-FFF2-40B4-BE49-F238E27FC236}">
                <a16:creationId xmlns:a16="http://schemas.microsoft.com/office/drawing/2014/main" id="{11D9CA46-1C0F-744E-A99F-4495B0D21849}"/>
              </a:ext>
            </a:extLst>
          </p:cNvPr>
          <p:cNvPicPr>
            <a:picLocks noChangeAspect="1"/>
          </p:cNvPicPr>
          <p:nvPr/>
        </p:nvPicPr>
        <p:blipFill>
          <a:blip r:embed="rId2"/>
          <a:stretch>
            <a:fillRect/>
          </a:stretch>
        </p:blipFill>
        <p:spPr>
          <a:xfrm rot="16200000">
            <a:off x="3189313" y="-719735"/>
            <a:ext cx="5813373" cy="7751164"/>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013E5-6EA8-584B-9DD4-C2E22CA9E4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609" y="1206840"/>
            <a:ext cx="4209020" cy="5612027"/>
          </a:xfrm>
          <a:prstGeom prst="rect">
            <a:avLst/>
          </a:prstGeom>
        </p:spPr>
      </p:pic>
      <p:pic>
        <p:nvPicPr>
          <p:cNvPr id="5" name="Picture 4" descr="A picture containing wall&#10;&#10;Description automatically generated">
            <a:extLst>
              <a:ext uri="{FF2B5EF4-FFF2-40B4-BE49-F238E27FC236}">
                <a16:creationId xmlns:a16="http://schemas.microsoft.com/office/drawing/2014/main" id="{26183AF9-9B4A-2D49-A2C0-43313A280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43372" y="1206840"/>
            <a:ext cx="4209022" cy="5612029"/>
          </a:xfrm>
          <a:prstGeom prst="rect">
            <a:avLst/>
          </a:prstGeom>
        </p:spPr>
      </p:pic>
      <p:sp>
        <p:nvSpPr>
          <p:cNvPr id="4" name="TextBox 3">
            <a:extLst>
              <a:ext uri="{FF2B5EF4-FFF2-40B4-BE49-F238E27FC236}">
                <a16:creationId xmlns:a16="http://schemas.microsoft.com/office/drawing/2014/main" id="{9324917D-1E5C-2746-8A91-0811735D84FC}"/>
              </a:ext>
            </a:extLst>
          </p:cNvPr>
          <p:cNvSpPr txBox="1"/>
          <p:nvPr/>
        </p:nvSpPr>
        <p:spPr>
          <a:xfrm>
            <a:off x="1145628" y="847928"/>
            <a:ext cx="9900744" cy="276999"/>
          </a:xfrm>
          <a:prstGeom prst="rect">
            <a:avLst/>
          </a:prstGeom>
          <a:noFill/>
        </p:spPr>
        <p:txBody>
          <a:bodyPr wrap="square" rtlCol="0">
            <a:spAutoFit/>
          </a:bodyPr>
          <a:lstStyle/>
          <a:p>
            <a:pPr algn="ctr"/>
            <a:r>
              <a:rPr lang="en-US" sz="1200" dirty="0"/>
              <a:t>Take the other end of the wire harness and completely untwist the wires and straighten them. </a:t>
            </a:r>
          </a:p>
        </p:txBody>
      </p:sp>
    </p:spTree>
    <p:extLst>
      <p:ext uri="{BB962C8B-B14F-4D97-AF65-F5344CB8AC3E}">
        <p14:creationId xmlns:p14="http://schemas.microsoft.com/office/powerpoint/2010/main" val="733128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62AA99D-CAAA-874E-A2BF-AB2BEAC8B2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18496" y="880675"/>
            <a:ext cx="4409819" cy="5879759"/>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741D6440-A013-5740-AB1D-8FB88D5574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3685" y="880676"/>
            <a:ext cx="4409818" cy="5879757"/>
          </a:xfrm>
          <a:prstGeom prst="rect">
            <a:avLst/>
          </a:prstGeom>
        </p:spPr>
      </p:pic>
      <p:sp>
        <p:nvSpPr>
          <p:cNvPr id="4" name="TextBox 3">
            <a:extLst>
              <a:ext uri="{FF2B5EF4-FFF2-40B4-BE49-F238E27FC236}">
                <a16:creationId xmlns:a16="http://schemas.microsoft.com/office/drawing/2014/main" id="{2885CE20-4156-9E4F-AF10-D5BA44FDB9CE}"/>
              </a:ext>
            </a:extLst>
          </p:cNvPr>
          <p:cNvSpPr txBox="1"/>
          <p:nvPr/>
        </p:nvSpPr>
        <p:spPr>
          <a:xfrm>
            <a:off x="1145628" y="933978"/>
            <a:ext cx="9900744" cy="276999"/>
          </a:xfrm>
          <a:prstGeom prst="rect">
            <a:avLst/>
          </a:prstGeom>
          <a:noFill/>
        </p:spPr>
        <p:txBody>
          <a:bodyPr wrap="square" rtlCol="0">
            <a:spAutoFit/>
          </a:bodyPr>
          <a:lstStyle/>
          <a:p>
            <a:pPr algn="ctr"/>
            <a:r>
              <a:rPr lang="en-US" sz="1200" dirty="0"/>
              <a:t>Measure the lengths of wires and trim them to be 3 inches long. Then cut the red wire so that it is .75in shorter than the black wire.</a:t>
            </a:r>
          </a:p>
        </p:txBody>
      </p:sp>
    </p:spTree>
    <p:extLst>
      <p:ext uri="{BB962C8B-B14F-4D97-AF65-F5344CB8AC3E}">
        <p14:creationId xmlns:p14="http://schemas.microsoft.com/office/powerpoint/2010/main" val="3918587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indoor, wall&#10;&#10;Description automatically generated">
            <a:extLst>
              <a:ext uri="{FF2B5EF4-FFF2-40B4-BE49-F238E27FC236}">
                <a16:creationId xmlns:a16="http://schemas.microsoft.com/office/drawing/2014/main" id="{0D935443-F6E8-EE4C-814A-6B85BDC97CC1}"/>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B253632E-C5C5-DE42-90E9-A9B1964C2DA4}"/>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7mm of isolation off.</a:t>
            </a:r>
          </a:p>
        </p:txBody>
      </p:sp>
    </p:spTree>
    <p:extLst>
      <p:ext uri="{BB962C8B-B14F-4D97-AF65-F5344CB8AC3E}">
        <p14:creationId xmlns:p14="http://schemas.microsoft.com/office/powerpoint/2010/main" val="1300428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wall, indoor, connector&#10;&#10;Description automatically generated">
            <a:extLst>
              <a:ext uri="{FF2B5EF4-FFF2-40B4-BE49-F238E27FC236}">
                <a16:creationId xmlns:a16="http://schemas.microsoft.com/office/drawing/2014/main" id="{E3A5E323-FD82-B046-8368-58D5E880DE5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117493" y="526095"/>
            <a:ext cx="4354356" cy="5805809"/>
          </a:xfrm>
        </p:spPr>
      </p:pic>
      <p:pic>
        <p:nvPicPr>
          <p:cNvPr id="12" name="Picture 11" descr="A picture containing text&#10;&#10;Description automatically generated">
            <a:extLst>
              <a:ext uri="{FF2B5EF4-FFF2-40B4-BE49-F238E27FC236}">
                <a16:creationId xmlns:a16="http://schemas.microsoft.com/office/drawing/2014/main" id="{6E5FC858-1975-6944-A0FC-4BAD47ADE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sp>
        <p:nvSpPr>
          <p:cNvPr id="4" name="TextBox 3">
            <a:extLst>
              <a:ext uri="{FF2B5EF4-FFF2-40B4-BE49-F238E27FC236}">
                <a16:creationId xmlns:a16="http://schemas.microsoft.com/office/drawing/2014/main" id="{B7E98500-5186-AC4D-8971-FBE3674C6047}"/>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onto each of the stripped wire ends.</a:t>
            </a:r>
          </a:p>
        </p:txBody>
      </p:sp>
    </p:spTree>
    <p:extLst>
      <p:ext uri="{BB962C8B-B14F-4D97-AF65-F5344CB8AC3E}">
        <p14:creationId xmlns:p14="http://schemas.microsoft.com/office/powerpoint/2010/main" val="3852902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76B0F1A-6C1B-3140-98AD-19C75BFFDAD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8DCBD3BE-AC35-2B4D-96AC-207518AD77D3}"/>
              </a:ext>
            </a:extLst>
          </p:cNvPr>
          <p:cNvSpPr txBox="1"/>
          <p:nvPr/>
        </p:nvSpPr>
        <p:spPr>
          <a:xfrm>
            <a:off x="6096000" y="3198167"/>
            <a:ext cx="4824249" cy="276999"/>
          </a:xfrm>
          <a:prstGeom prst="rect">
            <a:avLst/>
          </a:prstGeom>
          <a:noFill/>
        </p:spPr>
        <p:txBody>
          <a:bodyPr wrap="square" rtlCol="0">
            <a:spAutoFit/>
          </a:bodyPr>
          <a:lstStyle/>
          <a:p>
            <a:pPr algn="ctr"/>
            <a:r>
              <a:rPr lang="en-US" sz="1200" dirty="0"/>
              <a:t>Place the size 8 eyes onto each of the stripped wire ends as shown. </a:t>
            </a:r>
          </a:p>
        </p:txBody>
      </p:sp>
    </p:spTree>
    <p:extLst>
      <p:ext uri="{BB962C8B-B14F-4D97-AF65-F5344CB8AC3E}">
        <p14:creationId xmlns:p14="http://schemas.microsoft.com/office/powerpoint/2010/main" val="1269249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ool&#10;&#10;Description automatically generated">
            <a:extLst>
              <a:ext uri="{FF2B5EF4-FFF2-40B4-BE49-F238E27FC236}">
                <a16:creationId xmlns:a16="http://schemas.microsoft.com/office/drawing/2014/main" id="{876AD3B5-637D-5344-880A-9E441C0700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1" y="1183898"/>
            <a:ext cx="3807657" cy="5076876"/>
          </a:xfrm>
          <a:prstGeom prst="rect">
            <a:avLst/>
          </a:prstGeom>
        </p:spPr>
      </p:pic>
      <p:pic>
        <p:nvPicPr>
          <p:cNvPr id="11" name="Picture 10" descr="A close up of a key&#10;&#10;Description automatically generated with low confidence">
            <a:extLst>
              <a:ext uri="{FF2B5EF4-FFF2-40B4-BE49-F238E27FC236}">
                <a16:creationId xmlns:a16="http://schemas.microsoft.com/office/drawing/2014/main" id="{0E36FD6E-7D7F-124F-BEA7-76FCC5A977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932" y="1183898"/>
            <a:ext cx="3807657" cy="5076876"/>
          </a:xfrm>
          <a:prstGeom prst="rect">
            <a:avLst/>
          </a:prstGeom>
        </p:spPr>
      </p:pic>
      <p:sp>
        <p:nvSpPr>
          <p:cNvPr id="6" name="TextBox 5">
            <a:extLst>
              <a:ext uri="{FF2B5EF4-FFF2-40B4-BE49-F238E27FC236}">
                <a16:creationId xmlns:a16="http://schemas.microsoft.com/office/drawing/2014/main" id="{4C33CAE7-3BB5-5141-93FB-E147A0C57ED8}"/>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eyes using </a:t>
            </a:r>
            <a:r>
              <a:rPr lang="en-US" sz="1200"/>
              <a:t>the 16-14 </a:t>
            </a:r>
            <a:r>
              <a:rPr lang="en-US" sz="1200" dirty="0" err="1"/>
              <a:t>awg</a:t>
            </a:r>
            <a:r>
              <a:rPr lang="en-US" sz="1200" dirty="0"/>
              <a:t> slot in the crimper. Each eye needs to crimped twice: one above the other as shown in the middle photo.</a:t>
            </a:r>
          </a:p>
        </p:txBody>
      </p:sp>
    </p:spTree>
    <p:extLst>
      <p:ext uri="{BB962C8B-B14F-4D97-AF65-F5344CB8AC3E}">
        <p14:creationId xmlns:p14="http://schemas.microsoft.com/office/powerpoint/2010/main" val="3792051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scissors next to a hole in the wall&#10;&#10;Description automatically generated with low confidence">
            <a:extLst>
              <a:ext uri="{FF2B5EF4-FFF2-40B4-BE49-F238E27FC236}">
                <a16:creationId xmlns:a16="http://schemas.microsoft.com/office/drawing/2014/main" id="{5E139181-D4FA-E640-9B0B-A29D2649F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74373" y="1008993"/>
            <a:ext cx="4238475" cy="5651300"/>
          </a:xfrm>
          <a:prstGeom prst="rect">
            <a:avLst/>
          </a:prstGeom>
        </p:spPr>
      </p:pic>
      <p:pic>
        <p:nvPicPr>
          <p:cNvPr id="5" name="Picture 4" descr="A picture containing wall, indoor, tool&#10;&#10;Description automatically generated">
            <a:extLst>
              <a:ext uri="{FF2B5EF4-FFF2-40B4-BE49-F238E27FC236}">
                <a16:creationId xmlns:a16="http://schemas.microsoft.com/office/drawing/2014/main" id="{C9718D01-DFE4-F141-B647-45249B26C2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9155" y="1008993"/>
            <a:ext cx="4238474" cy="5651298"/>
          </a:xfrm>
          <a:prstGeom prst="rect">
            <a:avLst/>
          </a:prstGeom>
        </p:spPr>
      </p:pic>
      <p:sp>
        <p:nvSpPr>
          <p:cNvPr id="4" name="TextBox 3">
            <a:extLst>
              <a:ext uri="{FF2B5EF4-FFF2-40B4-BE49-F238E27FC236}">
                <a16:creationId xmlns:a16="http://schemas.microsoft.com/office/drawing/2014/main" id="{E5AAB001-E004-084C-8D84-9C4C47AAAD7F}"/>
              </a:ext>
            </a:extLst>
          </p:cNvPr>
          <p:cNvSpPr txBox="1"/>
          <p:nvPr/>
        </p:nvSpPr>
        <p:spPr>
          <a:xfrm>
            <a:off x="641131" y="308855"/>
            <a:ext cx="10909737" cy="461665"/>
          </a:xfrm>
          <a:prstGeom prst="rect">
            <a:avLst/>
          </a:prstGeom>
          <a:noFill/>
        </p:spPr>
        <p:txBody>
          <a:bodyPr wrap="square" rtlCol="0">
            <a:spAutoFit/>
          </a:bodyPr>
          <a:lstStyle/>
          <a:p>
            <a:pPr algn="ctr"/>
            <a:r>
              <a:rPr lang="en-US" sz="1200" dirty="0"/>
              <a:t>Solder the crimped joints of the eyes. The solder should cover all the exposed wire. Try to be fast as the shrink tube will shrink in the incorrect place if the heat travels too far down the wire.</a:t>
            </a:r>
          </a:p>
        </p:txBody>
      </p:sp>
    </p:spTree>
    <p:extLst>
      <p:ext uri="{BB962C8B-B14F-4D97-AF65-F5344CB8AC3E}">
        <p14:creationId xmlns:p14="http://schemas.microsoft.com/office/powerpoint/2010/main" val="741748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tool&#10;&#10;Description automatically generated with low confidence">
            <a:extLst>
              <a:ext uri="{FF2B5EF4-FFF2-40B4-BE49-F238E27FC236}">
                <a16:creationId xmlns:a16="http://schemas.microsoft.com/office/drawing/2014/main" id="{528D96B9-C0FD-F04E-9011-B4259E6274B2}"/>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D6371950-B3DA-BB4A-BC6C-88E2CE424713}"/>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rty&#10;&#10;Description automatically generated">
            <a:extLst>
              <a:ext uri="{FF2B5EF4-FFF2-40B4-BE49-F238E27FC236}">
                <a16:creationId xmlns:a16="http://schemas.microsoft.com/office/drawing/2014/main" id="{F60243D4-F928-754A-AA00-89BC78FAF0FA}"/>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12A26A31-FC88-5748-94B0-2DCBE43D73AC}"/>
              </a:ext>
            </a:extLst>
          </p:cNvPr>
          <p:cNvSpPr txBox="1"/>
          <p:nvPr/>
        </p:nvSpPr>
        <p:spPr>
          <a:xfrm>
            <a:off x="6096000" y="3290500"/>
            <a:ext cx="4396584" cy="276999"/>
          </a:xfrm>
          <a:prstGeom prst="rect">
            <a:avLst/>
          </a:prstGeom>
          <a:noFill/>
        </p:spPr>
        <p:txBody>
          <a:bodyPr wrap="square" rtlCol="0">
            <a:spAutoFit/>
          </a:bodyPr>
          <a:lstStyle/>
          <a:p>
            <a:pPr algn="ctr"/>
            <a:r>
              <a:rPr lang="en-US" sz="1200" dirty="0"/>
              <a:t>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93A692-FB75-CC43-A37B-54EE46024E8D}"/>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Ferrule Crimper</a:t>
            </a:r>
          </a:p>
        </p:txBody>
      </p:sp>
      <p:pic>
        <p:nvPicPr>
          <p:cNvPr id="3" name="Picture 2">
            <a:extLst>
              <a:ext uri="{FF2B5EF4-FFF2-40B4-BE49-F238E27FC236}">
                <a16:creationId xmlns:a16="http://schemas.microsoft.com/office/drawing/2014/main" id="{52841B25-5200-5046-8C3B-4CC959F926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7387" y="1320192"/>
            <a:ext cx="3993030" cy="5324040"/>
          </a:xfrm>
          <a:prstGeom prst="rect">
            <a:avLst/>
          </a:prstGeom>
        </p:spPr>
      </p:pic>
      <p:pic>
        <p:nvPicPr>
          <p:cNvPr id="6" name="Picture 5" descr="A picture containing text, tool&#10;&#10;Description automatically generated">
            <a:extLst>
              <a:ext uri="{FF2B5EF4-FFF2-40B4-BE49-F238E27FC236}">
                <a16:creationId xmlns:a16="http://schemas.microsoft.com/office/drawing/2014/main" id="{8D6B388C-A384-AE41-A87D-12346F01D3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1583" y="1320192"/>
            <a:ext cx="3993030" cy="5324040"/>
          </a:xfrm>
          <a:prstGeom prst="rect">
            <a:avLst/>
          </a:prstGeom>
        </p:spPr>
      </p:pic>
    </p:spTree>
    <p:extLst>
      <p:ext uri="{BB962C8B-B14F-4D97-AF65-F5344CB8AC3E}">
        <p14:creationId xmlns:p14="http://schemas.microsoft.com/office/powerpoint/2010/main" val="3668879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Eye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9" name="Picture 8">
            <a:extLst>
              <a:ext uri="{FF2B5EF4-FFF2-40B4-BE49-F238E27FC236}">
                <a16:creationId xmlns:a16="http://schemas.microsoft.com/office/drawing/2014/main" id="{22705FFA-AA1C-2345-9D13-0BCDF3F09C9A}"/>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DE60AC6C-41A9-8646-B849-31D8E25DF6A1}"/>
              </a:ext>
            </a:extLst>
          </p:cNvPr>
          <p:cNvSpPr txBox="1"/>
          <p:nvPr/>
        </p:nvSpPr>
        <p:spPr>
          <a:xfrm>
            <a:off x="6211615" y="3198167"/>
            <a:ext cx="4582510" cy="276999"/>
          </a:xfrm>
          <a:prstGeom prst="rect">
            <a:avLst/>
          </a:prstGeom>
          <a:noFill/>
        </p:spPr>
        <p:txBody>
          <a:bodyPr wrap="square" rtlCol="0">
            <a:spAutoFit/>
          </a:bodyPr>
          <a:lstStyle/>
          <a:p>
            <a:pPr algn="ctr"/>
            <a:r>
              <a:rPr lang="en-US" sz="1200" dirty="0"/>
              <a:t>Measure out and cut 40 inches of red and black 14 </a:t>
            </a:r>
            <a:r>
              <a:rPr lang="en-US" sz="1200" dirty="0" err="1"/>
              <a:t>awg</a:t>
            </a:r>
            <a:r>
              <a:rPr lang="en-US" sz="1200" dirty="0"/>
              <a:t> wire.</a:t>
            </a:r>
          </a:p>
        </p:txBody>
      </p:sp>
    </p:spTree>
    <p:extLst>
      <p:ext uri="{BB962C8B-B14F-4D97-AF65-F5344CB8AC3E}">
        <p14:creationId xmlns:p14="http://schemas.microsoft.com/office/powerpoint/2010/main" val="153269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drill&#10;&#10;Description automatically generated with low confidence">
            <a:extLst>
              <a:ext uri="{FF2B5EF4-FFF2-40B4-BE49-F238E27FC236}">
                <a16:creationId xmlns:a16="http://schemas.microsoft.com/office/drawing/2014/main" id="{C80ABA7A-C51C-E64A-8386-537BB57D23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2264" y="824686"/>
            <a:ext cx="4380053" cy="5840070"/>
          </a:xfrm>
          <a:prstGeom prst="rect">
            <a:avLst/>
          </a:prstGeom>
        </p:spPr>
      </p:pic>
      <p:pic>
        <p:nvPicPr>
          <p:cNvPr id="13" name="Picture 12" descr="A picture containing indoor, floor, wall, yellow&#10;&#10;Description automatically generated">
            <a:extLst>
              <a:ext uri="{FF2B5EF4-FFF2-40B4-BE49-F238E27FC236}">
                <a16:creationId xmlns:a16="http://schemas.microsoft.com/office/drawing/2014/main" id="{5ACC1104-4940-7F49-B642-0DB34DE868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9681" y="824686"/>
            <a:ext cx="4380054" cy="5840072"/>
          </a:xfrm>
          <a:prstGeom prst="rect">
            <a:avLst/>
          </a:prstGeom>
        </p:spPr>
      </p:pic>
      <p:sp>
        <p:nvSpPr>
          <p:cNvPr id="5" name="TextBox 4">
            <a:extLst>
              <a:ext uri="{FF2B5EF4-FFF2-40B4-BE49-F238E27FC236}">
                <a16:creationId xmlns:a16="http://schemas.microsoft.com/office/drawing/2014/main" id="{46D7FC71-2499-D54F-AEBE-03E1A003C3DD}"/>
              </a:ext>
            </a:extLst>
          </p:cNvPr>
          <p:cNvSpPr txBox="1"/>
          <p:nvPr/>
        </p:nvSpPr>
        <p:spPr>
          <a:xfrm>
            <a:off x="1639614" y="247134"/>
            <a:ext cx="8439807" cy="461665"/>
          </a:xfrm>
          <a:prstGeom prst="rect">
            <a:avLst/>
          </a:prstGeom>
          <a:noFill/>
        </p:spPr>
        <p:txBody>
          <a:bodyPr wrap="square" rtlCol="0">
            <a:spAutoFit/>
          </a:bodyPr>
          <a:lstStyle/>
          <a:p>
            <a:pPr algn="ctr"/>
            <a:r>
              <a:rPr lang="en-US" sz="1200" dirty="0"/>
              <a:t>To make the twisted pair, line the vise with masking tape. Put one end of the red and black </a:t>
            </a:r>
            <a:r>
              <a:rPr lang="en-US" sz="1200"/>
              <a:t>wires into the </a:t>
            </a:r>
            <a:r>
              <a:rPr lang="en-US" sz="1200" dirty="0"/>
              <a:t>vise and the other into the drill. Run the drill till the wires are sufficiently twisted (for reference see the next slide). </a:t>
            </a:r>
          </a:p>
        </p:txBody>
      </p:sp>
    </p:spTree>
    <p:extLst>
      <p:ext uri="{BB962C8B-B14F-4D97-AF65-F5344CB8AC3E}">
        <p14:creationId xmlns:p14="http://schemas.microsoft.com/office/powerpoint/2010/main" val="77460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black, measuring stick&#10;&#10;Description automatically generated">
            <a:extLst>
              <a:ext uri="{FF2B5EF4-FFF2-40B4-BE49-F238E27FC236}">
                <a16:creationId xmlns:a16="http://schemas.microsoft.com/office/drawing/2014/main" id="{4798E38A-F416-AC42-A02A-8D716B0D94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8770" y="750674"/>
            <a:ext cx="7774459" cy="5830844"/>
          </a:xfrm>
          <a:prstGeom prst="rect">
            <a:avLst/>
          </a:prstGeom>
        </p:spPr>
      </p:pic>
      <p:sp>
        <p:nvSpPr>
          <p:cNvPr id="3" name="TextBox 2">
            <a:extLst>
              <a:ext uri="{FF2B5EF4-FFF2-40B4-BE49-F238E27FC236}">
                <a16:creationId xmlns:a16="http://schemas.microsoft.com/office/drawing/2014/main" id="{B24858D9-C1B3-7A4A-A60D-89869A94604E}"/>
              </a:ext>
            </a:extLst>
          </p:cNvPr>
          <p:cNvSpPr txBox="1"/>
          <p:nvPr/>
        </p:nvSpPr>
        <p:spPr>
          <a:xfrm>
            <a:off x="1891861" y="325819"/>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33.5 inches.</a:t>
            </a:r>
          </a:p>
        </p:txBody>
      </p:sp>
    </p:spTree>
    <p:extLst>
      <p:ext uri="{BB962C8B-B14F-4D97-AF65-F5344CB8AC3E}">
        <p14:creationId xmlns:p14="http://schemas.microsoft.com/office/powerpoint/2010/main" val="146678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74A1DF-7861-2A42-A8DD-3AC5AD0DAA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10748" y="905272"/>
            <a:ext cx="4304785" cy="5739713"/>
          </a:xfrm>
          <a:prstGeom prst="rect">
            <a:avLst/>
          </a:prstGeom>
        </p:spPr>
      </p:pic>
      <p:pic>
        <p:nvPicPr>
          <p:cNvPr id="12" name="Picture 11" descr="A picture containing text, yellow&#10;&#10;Description automatically generated">
            <a:extLst>
              <a:ext uri="{FF2B5EF4-FFF2-40B4-BE49-F238E27FC236}">
                <a16:creationId xmlns:a16="http://schemas.microsoft.com/office/drawing/2014/main" id="{686B4E8F-6841-5E41-BE64-77B2D390BA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6467" y="905273"/>
            <a:ext cx="4304785" cy="5739713"/>
          </a:xfrm>
          <a:prstGeom prst="rect">
            <a:avLst/>
          </a:prstGeom>
        </p:spPr>
      </p:pic>
      <p:sp>
        <p:nvSpPr>
          <p:cNvPr id="4" name="TextBox 3">
            <a:extLst>
              <a:ext uri="{FF2B5EF4-FFF2-40B4-BE49-F238E27FC236}">
                <a16:creationId xmlns:a16="http://schemas.microsoft.com/office/drawing/2014/main" id="{DACB46B1-4E74-CE49-8B83-99454E526D1B}"/>
              </a:ext>
            </a:extLst>
          </p:cNvPr>
          <p:cNvSpPr txBox="1"/>
          <p:nvPr/>
        </p:nvSpPr>
        <p:spPr>
          <a:xfrm>
            <a:off x="3489435" y="318119"/>
            <a:ext cx="5213130" cy="276999"/>
          </a:xfrm>
          <a:prstGeom prst="rect">
            <a:avLst/>
          </a:prstGeom>
          <a:noFill/>
        </p:spPr>
        <p:txBody>
          <a:bodyPr wrap="square" rtlCol="0">
            <a:spAutoFit/>
          </a:bodyPr>
          <a:lstStyle/>
          <a:p>
            <a:pPr algn="ctr"/>
            <a:r>
              <a:rPr lang="en-US" sz="1200" dirty="0"/>
              <a:t>Measure out 27.5 inches of the .203 metal braid. Expand it using the metal rod.</a:t>
            </a:r>
          </a:p>
        </p:txBody>
      </p:sp>
    </p:spTree>
    <p:extLst>
      <p:ext uri="{BB962C8B-B14F-4D97-AF65-F5344CB8AC3E}">
        <p14:creationId xmlns:p14="http://schemas.microsoft.com/office/powerpoint/2010/main" val="28485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3437</TotalTime>
  <Words>964</Words>
  <Application>Microsoft Macintosh PowerPoint</Application>
  <PresentationFormat>Widescreen</PresentationFormat>
  <Paragraphs>38</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48v to Cryo Board Cable</vt:lpstr>
      <vt:lpstr>PowerPoint Presentation</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40</cp:revision>
  <dcterms:created xsi:type="dcterms:W3CDTF">2020-12-08T20:11:36Z</dcterms:created>
  <dcterms:modified xsi:type="dcterms:W3CDTF">2022-10-26T22:31:20Z</dcterms:modified>
</cp:coreProperties>
</file>